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67" r:id="rId4"/>
    <p:sldId id="264" r:id="rId5"/>
    <p:sldId id="259" r:id="rId6"/>
    <p:sldId id="265" r:id="rId7"/>
    <p:sldId id="269" r:id="rId8"/>
    <p:sldId id="270" r:id="rId9"/>
    <p:sldId id="271" r:id="rId10"/>
    <p:sldId id="263" r:id="rId11"/>
    <p:sldId id="262" r:id="rId12"/>
    <p:sldId id="272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9D9C"/>
    <a:srgbClr val="00A6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0" autoAdjust="0"/>
    <p:restoredTop sz="94660"/>
  </p:normalViewPr>
  <p:slideViewPr>
    <p:cSldViewPr>
      <p:cViewPr varScale="1">
        <p:scale>
          <a:sx n="116" d="100"/>
          <a:sy n="116" d="100"/>
        </p:scale>
        <p:origin x="159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B53B78-89A4-43F0-B370-57995D9B438D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7F63BB-7BF7-44F7-A2D0-1B00D150286A}">
      <dgm:prSet phldrT="[Текст]"/>
      <dgm:spPr/>
      <dgm:t>
        <a:bodyPr/>
        <a:lstStyle/>
        <a:p>
          <a:r>
            <a:rPr lang="ru-RU" dirty="0" smtClean="0"/>
            <a:t>НАБЕРЕЖНАЯ</a:t>
          </a:r>
        </a:p>
        <a:p>
          <a:r>
            <a:rPr lang="ru-RU" dirty="0" smtClean="0"/>
            <a:t>РЕКИ</a:t>
          </a:r>
        </a:p>
        <a:p>
          <a:r>
            <a:rPr lang="ru-RU" dirty="0" smtClean="0"/>
            <a:t>ОКУНЕВКА</a:t>
          </a:r>
          <a:endParaRPr lang="ru-RU" dirty="0"/>
        </a:p>
      </dgm:t>
    </dgm:pt>
    <dgm:pt modelId="{4671CABE-2200-4699-8F8F-FBA7BCBC12B7}" type="parTrans" cxnId="{93577B9E-5E74-4185-8A4E-EED3E2380F9F}">
      <dgm:prSet/>
      <dgm:spPr/>
      <dgm:t>
        <a:bodyPr/>
        <a:lstStyle/>
        <a:p>
          <a:endParaRPr lang="ru-RU"/>
        </a:p>
      </dgm:t>
    </dgm:pt>
    <dgm:pt modelId="{C642455C-3DA1-49E7-B6C9-C854F5D85F1C}" type="sibTrans" cxnId="{93577B9E-5E74-4185-8A4E-EED3E2380F9F}">
      <dgm:prSet/>
      <dgm:spPr/>
      <dgm:t>
        <a:bodyPr/>
        <a:lstStyle/>
        <a:p>
          <a:endParaRPr lang="ru-RU"/>
        </a:p>
      </dgm:t>
    </dgm:pt>
    <dgm:pt modelId="{694FF2BB-7B07-4225-BA6C-5841CC9C505E}">
      <dgm:prSet phldrT="[Текст]" custT="1"/>
      <dgm:spPr/>
      <dgm:t>
        <a:bodyPr/>
        <a:lstStyle/>
        <a:p>
          <a:r>
            <a:rPr lang="ru-RU" sz="1100" b="1" dirty="0" smtClean="0"/>
            <a:t>• Повышение уровня благоустройства</a:t>
          </a:r>
        </a:p>
        <a:p>
          <a:r>
            <a:rPr lang="ru-RU" sz="1100" b="1" dirty="0" smtClean="0"/>
            <a:t>• Озеленение как визуальный </a:t>
          </a:r>
        </a:p>
        <a:p>
          <a:r>
            <a:rPr lang="ru-RU" sz="1100" b="1" dirty="0" smtClean="0"/>
            <a:t>и шумовой барьер</a:t>
          </a:r>
          <a:endParaRPr lang="ru-RU" sz="1100" b="1" dirty="0"/>
        </a:p>
      </dgm:t>
    </dgm:pt>
    <dgm:pt modelId="{584F9157-675D-4FD8-A140-A52A5F1A43CF}" type="parTrans" cxnId="{030433A5-43DB-4878-8863-46B7F04F9BB3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575D6917-ABA4-4773-BCC9-E712939BCDE7}" type="sibTrans" cxnId="{030433A5-43DB-4878-8863-46B7F04F9BB3}">
      <dgm:prSet/>
      <dgm:spPr/>
      <dgm:t>
        <a:bodyPr/>
        <a:lstStyle/>
        <a:p>
          <a:endParaRPr lang="ru-RU"/>
        </a:p>
      </dgm:t>
    </dgm:pt>
    <dgm:pt modelId="{F2440457-284C-4845-A1BD-31FD287DA689}">
      <dgm:prSet phldrT="[Текст]" custT="1"/>
      <dgm:spPr/>
      <dgm:t>
        <a:bodyPr/>
        <a:lstStyle/>
        <a:p>
          <a:r>
            <a:rPr lang="ru-RU" sz="1100" b="1" dirty="0" smtClean="0"/>
            <a:t>• Создание комфортных </a:t>
          </a:r>
        </a:p>
        <a:p>
          <a:r>
            <a:rPr lang="ru-RU" sz="1100" b="1" dirty="0" smtClean="0"/>
            <a:t>условий для отдыха</a:t>
          </a:r>
        </a:p>
        <a:p>
          <a:r>
            <a:rPr lang="ru-RU" sz="1100" b="1" dirty="0" smtClean="0"/>
            <a:t>• Функциональное </a:t>
          </a:r>
        </a:p>
        <a:p>
          <a:r>
            <a:rPr lang="ru-RU" sz="1100" b="1" dirty="0" smtClean="0"/>
            <a:t>зонирование</a:t>
          </a:r>
        </a:p>
      </dgm:t>
    </dgm:pt>
    <dgm:pt modelId="{18A8FD24-EB31-4433-9D92-D03342438C83}" type="parTrans" cxnId="{D3F6A514-0EC8-4B12-82F6-6267C1AD1810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13BAA753-A383-40DC-823C-42B3005BE74E}" type="sibTrans" cxnId="{D3F6A514-0EC8-4B12-82F6-6267C1AD1810}">
      <dgm:prSet/>
      <dgm:spPr/>
      <dgm:t>
        <a:bodyPr/>
        <a:lstStyle/>
        <a:p>
          <a:endParaRPr lang="ru-RU"/>
        </a:p>
      </dgm:t>
    </dgm:pt>
    <dgm:pt modelId="{69A6F433-B5A9-4322-9E7F-60481E20FAD1}">
      <dgm:prSet phldrT="[Текст]" custT="1"/>
      <dgm:spPr/>
      <dgm:t>
        <a:bodyPr/>
        <a:lstStyle/>
        <a:p>
          <a:r>
            <a:rPr lang="ru-RU" sz="1100" b="1" dirty="0" smtClean="0"/>
            <a:t>• Обеспечение снижения травматизма</a:t>
          </a:r>
        </a:p>
        <a:p>
          <a:r>
            <a:rPr lang="ru-RU" sz="1100" b="1" dirty="0" smtClean="0"/>
            <a:t>• Ландшафтные элементы, пандусы</a:t>
          </a:r>
          <a:endParaRPr lang="ru-RU" sz="1100" b="1" dirty="0"/>
        </a:p>
      </dgm:t>
    </dgm:pt>
    <dgm:pt modelId="{2061F651-3A13-4934-B4B6-F8FE1113A508}" type="parTrans" cxnId="{47410818-A270-4ED0-830A-D09066D14EE6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40BFCDBE-FD80-45AC-B976-831D8938B933}" type="sibTrans" cxnId="{47410818-A270-4ED0-830A-D09066D14EE6}">
      <dgm:prSet/>
      <dgm:spPr/>
      <dgm:t>
        <a:bodyPr/>
        <a:lstStyle/>
        <a:p>
          <a:endParaRPr lang="ru-RU"/>
        </a:p>
      </dgm:t>
    </dgm:pt>
    <dgm:pt modelId="{C499FFCC-563B-4A9B-929C-AB8D68247D8E}">
      <dgm:prSet phldrT="[Текст]" custT="1"/>
      <dgm:spPr/>
      <dgm:t>
        <a:bodyPr/>
        <a:lstStyle/>
        <a:p>
          <a:r>
            <a:rPr lang="ru-RU" sz="1100" b="1" dirty="0" smtClean="0"/>
            <a:t>• Центр притяжения жителей  и гостей поселка</a:t>
          </a:r>
        </a:p>
        <a:p>
          <a:r>
            <a:rPr lang="ru-RU" sz="1100" b="1" dirty="0" smtClean="0"/>
            <a:t>• Амфитеатр</a:t>
          </a:r>
        </a:p>
        <a:p>
          <a:r>
            <a:rPr lang="ru-RU" sz="1100" b="1" dirty="0" smtClean="0"/>
            <a:t>• Скульптурные композиции</a:t>
          </a:r>
          <a:endParaRPr lang="ru-RU" sz="1100" b="1" dirty="0"/>
        </a:p>
      </dgm:t>
    </dgm:pt>
    <dgm:pt modelId="{166E2A57-2F4E-4600-B698-FF980257132E}" type="parTrans" cxnId="{3A29E376-1622-4E6A-8546-4A79EEEF8C74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4B5E8722-6A20-416D-8778-5F4419E61983}" type="sibTrans" cxnId="{3A29E376-1622-4E6A-8546-4A79EEEF8C74}">
      <dgm:prSet/>
      <dgm:spPr/>
      <dgm:t>
        <a:bodyPr/>
        <a:lstStyle/>
        <a:p>
          <a:endParaRPr lang="ru-RU"/>
        </a:p>
      </dgm:t>
    </dgm:pt>
    <dgm:pt modelId="{3EC7187B-123D-4374-AF44-59F0B50ADDD1}" type="pres">
      <dgm:prSet presAssocID="{00B53B78-89A4-43F0-B370-57995D9B438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134FBD3-E90F-4036-8F85-BF82E2F8CFDD}" type="pres">
      <dgm:prSet presAssocID="{057F63BB-7BF7-44F7-A2D0-1B00D150286A}" presName="centerShape" presStyleLbl="node0" presStyleIdx="0" presStyleCnt="1" custLinFactNeighborX="360" custLinFactNeighborY="378"/>
      <dgm:spPr/>
      <dgm:t>
        <a:bodyPr/>
        <a:lstStyle/>
        <a:p>
          <a:endParaRPr lang="ru-RU"/>
        </a:p>
      </dgm:t>
    </dgm:pt>
    <dgm:pt modelId="{50F72852-752C-4F3E-B3CC-9281F2222013}" type="pres">
      <dgm:prSet presAssocID="{584F9157-675D-4FD8-A140-A52A5F1A43CF}" presName="parTrans" presStyleLbl="sibTrans2D1" presStyleIdx="0" presStyleCnt="4"/>
      <dgm:spPr/>
      <dgm:t>
        <a:bodyPr/>
        <a:lstStyle/>
        <a:p>
          <a:endParaRPr lang="ru-RU"/>
        </a:p>
      </dgm:t>
    </dgm:pt>
    <dgm:pt modelId="{59D1FB6A-5EEA-474B-966D-AE159ED3FCD7}" type="pres">
      <dgm:prSet presAssocID="{584F9157-675D-4FD8-A140-A52A5F1A43CF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A8A23934-2466-4C84-997C-2EF3C52833AD}" type="pres">
      <dgm:prSet presAssocID="{694FF2BB-7B07-4225-BA6C-5841CC9C505E}" presName="node" presStyleLbl="node1" presStyleIdx="0" presStyleCnt="4" custScaleX="232693" custScaleY="105941" custRadScaleRad="106174" custRadScaleInc="7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FC9627-668A-49D3-8EC8-4A438194D3C4}" type="pres">
      <dgm:prSet presAssocID="{18A8FD24-EB31-4433-9D92-D03342438C83}" presName="parTrans" presStyleLbl="sibTrans2D1" presStyleIdx="1" presStyleCnt="4"/>
      <dgm:spPr/>
      <dgm:t>
        <a:bodyPr/>
        <a:lstStyle/>
        <a:p>
          <a:endParaRPr lang="ru-RU"/>
        </a:p>
      </dgm:t>
    </dgm:pt>
    <dgm:pt modelId="{11EB6DDA-1390-47DA-998F-E6B73AD85F7D}" type="pres">
      <dgm:prSet presAssocID="{18A8FD24-EB31-4433-9D92-D03342438C83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F13EF2EE-0995-4325-8559-A287BB832A1C}" type="pres">
      <dgm:prSet presAssocID="{F2440457-284C-4845-A1BD-31FD287DA689}" presName="node" presStyleLbl="node1" presStyleIdx="1" presStyleCnt="4" custScaleX="195371" custScaleY="118967" custRadScaleRad="136653" custRadScaleInc="-24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871627-3209-4929-B3EF-9B3C448BC149}" type="pres">
      <dgm:prSet presAssocID="{2061F651-3A13-4934-B4B6-F8FE1113A508}" presName="parTrans" presStyleLbl="sibTrans2D1" presStyleIdx="2" presStyleCnt="4"/>
      <dgm:spPr/>
      <dgm:t>
        <a:bodyPr/>
        <a:lstStyle/>
        <a:p>
          <a:endParaRPr lang="ru-RU"/>
        </a:p>
      </dgm:t>
    </dgm:pt>
    <dgm:pt modelId="{FE126665-669D-4991-BA01-DC49612E3765}" type="pres">
      <dgm:prSet presAssocID="{2061F651-3A13-4934-B4B6-F8FE1113A508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77562952-4C75-4437-8D9E-D248FB9F3AF8}" type="pres">
      <dgm:prSet presAssocID="{69A6F433-B5A9-4322-9E7F-60481E20FAD1}" presName="node" presStyleLbl="node1" presStyleIdx="2" presStyleCnt="4" custScaleX="234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466859-0233-4FA1-839F-9FB20CC53C5B}" type="pres">
      <dgm:prSet presAssocID="{166E2A57-2F4E-4600-B698-FF980257132E}" presName="parTrans" presStyleLbl="sibTrans2D1" presStyleIdx="3" presStyleCnt="4"/>
      <dgm:spPr/>
      <dgm:t>
        <a:bodyPr/>
        <a:lstStyle/>
        <a:p>
          <a:endParaRPr lang="ru-RU"/>
        </a:p>
      </dgm:t>
    </dgm:pt>
    <dgm:pt modelId="{FFE74FC1-FE01-4474-93F0-1AFA28C7022D}" type="pres">
      <dgm:prSet presAssocID="{166E2A57-2F4E-4600-B698-FF980257132E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3AE7DD6B-E20C-484D-BEAF-54248C015CD5}" type="pres">
      <dgm:prSet presAssocID="{C499FFCC-563B-4A9B-929C-AB8D68247D8E}" presName="node" presStyleLbl="node1" presStyleIdx="3" presStyleCnt="4" custScaleX="193797" custScaleY="122033" custRadScaleRad="137588" custRadScaleInc="-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62CF64-7393-470E-8AB7-0AFFACABAA99}" type="presOf" srcId="{2061F651-3A13-4934-B4B6-F8FE1113A508}" destId="{FE126665-669D-4991-BA01-DC49612E3765}" srcOrd="1" destOrd="0" presId="urn:microsoft.com/office/officeart/2005/8/layout/radial5"/>
    <dgm:cxn modelId="{47410818-A270-4ED0-830A-D09066D14EE6}" srcId="{057F63BB-7BF7-44F7-A2D0-1B00D150286A}" destId="{69A6F433-B5A9-4322-9E7F-60481E20FAD1}" srcOrd="2" destOrd="0" parTransId="{2061F651-3A13-4934-B4B6-F8FE1113A508}" sibTransId="{40BFCDBE-FD80-45AC-B976-831D8938B933}"/>
    <dgm:cxn modelId="{3A29E376-1622-4E6A-8546-4A79EEEF8C74}" srcId="{057F63BB-7BF7-44F7-A2D0-1B00D150286A}" destId="{C499FFCC-563B-4A9B-929C-AB8D68247D8E}" srcOrd="3" destOrd="0" parTransId="{166E2A57-2F4E-4600-B698-FF980257132E}" sibTransId="{4B5E8722-6A20-416D-8778-5F4419E61983}"/>
    <dgm:cxn modelId="{AC99CD6C-7B24-44D6-9CE2-5654635C0209}" type="presOf" srcId="{584F9157-675D-4FD8-A140-A52A5F1A43CF}" destId="{50F72852-752C-4F3E-B3CC-9281F2222013}" srcOrd="0" destOrd="0" presId="urn:microsoft.com/office/officeart/2005/8/layout/radial5"/>
    <dgm:cxn modelId="{6BFBB0AB-560F-4BCE-A471-690677EBA9C5}" type="presOf" srcId="{F2440457-284C-4845-A1BD-31FD287DA689}" destId="{F13EF2EE-0995-4325-8559-A287BB832A1C}" srcOrd="0" destOrd="0" presId="urn:microsoft.com/office/officeart/2005/8/layout/radial5"/>
    <dgm:cxn modelId="{952B9E0F-C083-4372-A757-B076365821B4}" type="presOf" srcId="{057F63BB-7BF7-44F7-A2D0-1B00D150286A}" destId="{2134FBD3-E90F-4036-8F85-BF82E2F8CFDD}" srcOrd="0" destOrd="0" presId="urn:microsoft.com/office/officeart/2005/8/layout/radial5"/>
    <dgm:cxn modelId="{030433A5-43DB-4878-8863-46B7F04F9BB3}" srcId="{057F63BB-7BF7-44F7-A2D0-1B00D150286A}" destId="{694FF2BB-7B07-4225-BA6C-5841CC9C505E}" srcOrd="0" destOrd="0" parTransId="{584F9157-675D-4FD8-A140-A52A5F1A43CF}" sibTransId="{575D6917-ABA4-4773-BCC9-E712939BCDE7}"/>
    <dgm:cxn modelId="{79565679-A55E-4AA0-9A9F-5BF2A9503254}" type="presOf" srcId="{584F9157-675D-4FD8-A140-A52A5F1A43CF}" destId="{59D1FB6A-5EEA-474B-966D-AE159ED3FCD7}" srcOrd="1" destOrd="0" presId="urn:microsoft.com/office/officeart/2005/8/layout/radial5"/>
    <dgm:cxn modelId="{327313FC-A5D4-44A4-A51F-B392B26EA51D}" type="presOf" srcId="{18A8FD24-EB31-4433-9D92-D03342438C83}" destId="{00FC9627-668A-49D3-8EC8-4A438194D3C4}" srcOrd="0" destOrd="0" presId="urn:microsoft.com/office/officeart/2005/8/layout/radial5"/>
    <dgm:cxn modelId="{E6540DD6-5525-44B5-BA12-7B9F81F5EEF4}" type="presOf" srcId="{00B53B78-89A4-43F0-B370-57995D9B438D}" destId="{3EC7187B-123D-4374-AF44-59F0B50ADDD1}" srcOrd="0" destOrd="0" presId="urn:microsoft.com/office/officeart/2005/8/layout/radial5"/>
    <dgm:cxn modelId="{5051D822-0EFB-46EB-A745-E490079F5CA0}" type="presOf" srcId="{166E2A57-2F4E-4600-B698-FF980257132E}" destId="{FFE74FC1-FE01-4474-93F0-1AFA28C7022D}" srcOrd="1" destOrd="0" presId="urn:microsoft.com/office/officeart/2005/8/layout/radial5"/>
    <dgm:cxn modelId="{D3F6A514-0EC8-4B12-82F6-6267C1AD1810}" srcId="{057F63BB-7BF7-44F7-A2D0-1B00D150286A}" destId="{F2440457-284C-4845-A1BD-31FD287DA689}" srcOrd="1" destOrd="0" parTransId="{18A8FD24-EB31-4433-9D92-D03342438C83}" sibTransId="{13BAA753-A383-40DC-823C-42B3005BE74E}"/>
    <dgm:cxn modelId="{4E870242-E5E6-4FE7-A248-89768266CF2F}" type="presOf" srcId="{69A6F433-B5A9-4322-9E7F-60481E20FAD1}" destId="{77562952-4C75-4437-8D9E-D248FB9F3AF8}" srcOrd="0" destOrd="0" presId="urn:microsoft.com/office/officeart/2005/8/layout/radial5"/>
    <dgm:cxn modelId="{93577B9E-5E74-4185-8A4E-EED3E2380F9F}" srcId="{00B53B78-89A4-43F0-B370-57995D9B438D}" destId="{057F63BB-7BF7-44F7-A2D0-1B00D150286A}" srcOrd="0" destOrd="0" parTransId="{4671CABE-2200-4699-8F8F-FBA7BCBC12B7}" sibTransId="{C642455C-3DA1-49E7-B6C9-C854F5D85F1C}"/>
    <dgm:cxn modelId="{AD83B530-C161-4073-8BC9-19D1BB4D2907}" type="presOf" srcId="{C499FFCC-563B-4A9B-929C-AB8D68247D8E}" destId="{3AE7DD6B-E20C-484D-BEAF-54248C015CD5}" srcOrd="0" destOrd="0" presId="urn:microsoft.com/office/officeart/2005/8/layout/radial5"/>
    <dgm:cxn modelId="{0DFBEE81-EF8D-46C2-BD92-D2D40458A033}" type="presOf" srcId="{18A8FD24-EB31-4433-9D92-D03342438C83}" destId="{11EB6DDA-1390-47DA-998F-E6B73AD85F7D}" srcOrd="1" destOrd="0" presId="urn:microsoft.com/office/officeart/2005/8/layout/radial5"/>
    <dgm:cxn modelId="{08F9B8A2-3E8F-4B97-8C01-5A0B3401C707}" type="presOf" srcId="{2061F651-3A13-4934-B4B6-F8FE1113A508}" destId="{C2871627-3209-4929-B3EF-9B3C448BC149}" srcOrd="0" destOrd="0" presId="urn:microsoft.com/office/officeart/2005/8/layout/radial5"/>
    <dgm:cxn modelId="{534A68E5-A9DE-4C64-ACB3-49861BA9743A}" type="presOf" srcId="{694FF2BB-7B07-4225-BA6C-5841CC9C505E}" destId="{A8A23934-2466-4C84-997C-2EF3C52833AD}" srcOrd="0" destOrd="0" presId="urn:microsoft.com/office/officeart/2005/8/layout/radial5"/>
    <dgm:cxn modelId="{48296D1B-A2ED-4D84-A10E-369895CDE87E}" type="presOf" srcId="{166E2A57-2F4E-4600-B698-FF980257132E}" destId="{7E466859-0233-4FA1-839F-9FB20CC53C5B}" srcOrd="0" destOrd="0" presId="urn:microsoft.com/office/officeart/2005/8/layout/radial5"/>
    <dgm:cxn modelId="{0CCD3001-BB27-473E-BFC2-7670A603BFB5}" type="presParOf" srcId="{3EC7187B-123D-4374-AF44-59F0B50ADDD1}" destId="{2134FBD3-E90F-4036-8F85-BF82E2F8CFDD}" srcOrd="0" destOrd="0" presId="urn:microsoft.com/office/officeart/2005/8/layout/radial5"/>
    <dgm:cxn modelId="{D25169FE-6B34-4017-A657-0ADC36703FA6}" type="presParOf" srcId="{3EC7187B-123D-4374-AF44-59F0B50ADDD1}" destId="{50F72852-752C-4F3E-B3CC-9281F2222013}" srcOrd="1" destOrd="0" presId="urn:microsoft.com/office/officeart/2005/8/layout/radial5"/>
    <dgm:cxn modelId="{16DAE514-3BBD-4879-8CB9-7F89155DBEBF}" type="presParOf" srcId="{50F72852-752C-4F3E-B3CC-9281F2222013}" destId="{59D1FB6A-5EEA-474B-966D-AE159ED3FCD7}" srcOrd="0" destOrd="0" presId="urn:microsoft.com/office/officeart/2005/8/layout/radial5"/>
    <dgm:cxn modelId="{D455EC57-874D-44CC-A7AB-3D4C12E21554}" type="presParOf" srcId="{3EC7187B-123D-4374-AF44-59F0B50ADDD1}" destId="{A8A23934-2466-4C84-997C-2EF3C52833AD}" srcOrd="2" destOrd="0" presId="urn:microsoft.com/office/officeart/2005/8/layout/radial5"/>
    <dgm:cxn modelId="{8F3152CA-C967-4382-9448-88861887EA4C}" type="presParOf" srcId="{3EC7187B-123D-4374-AF44-59F0B50ADDD1}" destId="{00FC9627-668A-49D3-8EC8-4A438194D3C4}" srcOrd="3" destOrd="0" presId="urn:microsoft.com/office/officeart/2005/8/layout/radial5"/>
    <dgm:cxn modelId="{69AA1274-5171-420C-914F-78368E9103C6}" type="presParOf" srcId="{00FC9627-668A-49D3-8EC8-4A438194D3C4}" destId="{11EB6DDA-1390-47DA-998F-E6B73AD85F7D}" srcOrd="0" destOrd="0" presId="urn:microsoft.com/office/officeart/2005/8/layout/radial5"/>
    <dgm:cxn modelId="{1C05ADD1-8FF7-4E42-AE2D-2AC7BB821B2F}" type="presParOf" srcId="{3EC7187B-123D-4374-AF44-59F0B50ADDD1}" destId="{F13EF2EE-0995-4325-8559-A287BB832A1C}" srcOrd="4" destOrd="0" presId="urn:microsoft.com/office/officeart/2005/8/layout/radial5"/>
    <dgm:cxn modelId="{C20A89DE-1C34-460D-9A6E-D79B2DB44AF0}" type="presParOf" srcId="{3EC7187B-123D-4374-AF44-59F0B50ADDD1}" destId="{C2871627-3209-4929-B3EF-9B3C448BC149}" srcOrd="5" destOrd="0" presId="urn:microsoft.com/office/officeart/2005/8/layout/radial5"/>
    <dgm:cxn modelId="{0C145735-6556-41C5-8EE0-6FE901B494C3}" type="presParOf" srcId="{C2871627-3209-4929-B3EF-9B3C448BC149}" destId="{FE126665-669D-4991-BA01-DC49612E3765}" srcOrd="0" destOrd="0" presId="urn:microsoft.com/office/officeart/2005/8/layout/radial5"/>
    <dgm:cxn modelId="{6AB7762D-3FB5-4BBC-A2FC-4895FD56BB2E}" type="presParOf" srcId="{3EC7187B-123D-4374-AF44-59F0B50ADDD1}" destId="{77562952-4C75-4437-8D9E-D248FB9F3AF8}" srcOrd="6" destOrd="0" presId="urn:microsoft.com/office/officeart/2005/8/layout/radial5"/>
    <dgm:cxn modelId="{8597EF9E-1B52-4255-8163-6C3E24CFBAA9}" type="presParOf" srcId="{3EC7187B-123D-4374-AF44-59F0B50ADDD1}" destId="{7E466859-0233-4FA1-839F-9FB20CC53C5B}" srcOrd="7" destOrd="0" presId="urn:microsoft.com/office/officeart/2005/8/layout/radial5"/>
    <dgm:cxn modelId="{93E0BD6C-3C38-4B39-B3CB-09689BFF5D91}" type="presParOf" srcId="{7E466859-0233-4FA1-839F-9FB20CC53C5B}" destId="{FFE74FC1-FE01-4474-93F0-1AFA28C7022D}" srcOrd="0" destOrd="0" presId="urn:microsoft.com/office/officeart/2005/8/layout/radial5"/>
    <dgm:cxn modelId="{E795F740-F5D2-4774-ABB8-0607DE6549C4}" type="presParOf" srcId="{3EC7187B-123D-4374-AF44-59F0B50ADDD1}" destId="{3AE7DD6B-E20C-484D-BEAF-54248C015CD5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34FBD3-E90F-4036-8F85-BF82E2F8CFDD}">
      <dsp:nvSpPr>
        <dsp:cNvPr id="0" name=""/>
        <dsp:cNvSpPr/>
      </dsp:nvSpPr>
      <dsp:spPr>
        <a:xfrm>
          <a:off x="3126101" y="1856355"/>
          <a:ext cx="1298752" cy="12987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НАБЕРЕЖНАЯ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РЕКИ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ОКУНЕВКА</a:t>
          </a:r>
          <a:endParaRPr lang="ru-RU" sz="1200" kern="1200" dirty="0"/>
        </a:p>
      </dsp:txBody>
      <dsp:txXfrm>
        <a:off x="3316299" y="2046553"/>
        <a:ext cx="918356" cy="918356"/>
      </dsp:txXfrm>
    </dsp:sp>
    <dsp:sp modelId="{50F72852-752C-4F3E-B3CC-9281F2222013}">
      <dsp:nvSpPr>
        <dsp:cNvPr id="0" name=""/>
        <dsp:cNvSpPr/>
      </dsp:nvSpPr>
      <dsp:spPr>
        <a:xfrm rot="16195464">
          <a:off x="3642785" y="1394866"/>
          <a:ext cx="263034" cy="441575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 rot="10800000">
        <a:off x="3682292" y="1522636"/>
        <a:ext cx="184124" cy="264945"/>
      </dsp:txXfrm>
    </dsp:sp>
    <dsp:sp modelId="{A8A23934-2466-4C84-997C-2EF3C52833AD}">
      <dsp:nvSpPr>
        <dsp:cNvPr id="0" name=""/>
        <dsp:cNvSpPr/>
      </dsp:nvSpPr>
      <dsp:spPr>
        <a:xfrm>
          <a:off x="2262005" y="-15846"/>
          <a:ext cx="3022105" cy="137591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• Повышение уровня благоустройства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• Озеленение как визуальный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и шумовой барьер</a:t>
          </a:r>
          <a:endParaRPr lang="ru-RU" sz="1100" b="1" kern="1200" dirty="0"/>
        </a:p>
      </dsp:txBody>
      <dsp:txXfrm>
        <a:off x="2704582" y="185652"/>
        <a:ext cx="2136951" cy="972915"/>
      </dsp:txXfrm>
    </dsp:sp>
    <dsp:sp modelId="{00FC9627-668A-49D3-8EC8-4A438194D3C4}">
      <dsp:nvSpPr>
        <dsp:cNvPr id="0" name=""/>
        <dsp:cNvSpPr/>
      </dsp:nvSpPr>
      <dsp:spPr>
        <a:xfrm rot="21515092">
          <a:off x="4547044" y="2262238"/>
          <a:ext cx="295044" cy="441575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4547057" y="2351646"/>
        <a:ext cx="206531" cy="264945"/>
      </dsp:txXfrm>
    </dsp:sp>
    <dsp:sp modelId="{F13EF2EE-0995-4325-8559-A287BB832A1C}">
      <dsp:nvSpPr>
        <dsp:cNvPr id="0" name=""/>
        <dsp:cNvSpPr/>
      </dsp:nvSpPr>
      <dsp:spPr>
        <a:xfrm>
          <a:off x="4980130" y="1672087"/>
          <a:ext cx="2537385" cy="15450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• Создание комфортных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условий для отдыха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• Функциональное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зонирование</a:t>
          </a:r>
        </a:p>
      </dsp:txBody>
      <dsp:txXfrm>
        <a:off x="5351721" y="1898360"/>
        <a:ext cx="1794203" cy="1092540"/>
      </dsp:txXfrm>
    </dsp:sp>
    <dsp:sp modelId="{C2871627-3209-4929-B3EF-9B3C448BC149}">
      <dsp:nvSpPr>
        <dsp:cNvPr id="0" name=""/>
        <dsp:cNvSpPr/>
      </dsp:nvSpPr>
      <dsp:spPr>
        <a:xfrm rot="5424940">
          <a:off x="3634523" y="3180379"/>
          <a:ext cx="268915" cy="441575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 rot="10800000">
        <a:off x="3675153" y="3228358"/>
        <a:ext cx="188241" cy="264945"/>
      </dsp:txXfrm>
    </dsp:sp>
    <dsp:sp modelId="{77562952-4C75-4437-8D9E-D248FB9F3AF8}">
      <dsp:nvSpPr>
        <dsp:cNvPr id="0" name=""/>
        <dsp:cNvSpPr/>
      </dsp:nvSpPr>
      <dsp:spPr>
        <a:xfrm>
          <a:off x="2238412" y="3662461"/>
          <a:ext cx="3047924" cy="12987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• Обеспечение снижения травматизма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• Ландшафтные элементы, пандусы</a:t>
          </a:r>
          <a:endParaRPr lang="ru-RU" sz="1100" b="1" kern="1200" dirty="0"/>
        </a:p>
      </dsp:txBody>
      <dsp:txXfrm>
        <a:off x="2684770" y="3852659"/>
        <a:ext cx="2155208" cy="918356"/>
      </dsp:txXfrm>
    </dsp:sp>
    <dsp:sp modelId="{7E466859-0233-4FA1-839F-9FB20CC53C5B}">
      <dsp:nvSpPr>
        <dsp:cNvPr id="0" name=""/>
        <dsp:cNvSpPr/>
      </dsp:nvSpPr>
      <dsp:spPr>
        <a:xfrm rot="10812291">
          <a:off x="2669217" y="2281565"/>
          <a:ext cx="322869" cy="441575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 rot="10800000">
        <a:off x="2766078" y="2370053"/>
        <a:ext cx="226008" cy="264945"/>
      </dsp:txXfrm>
    </dsp:sp>
    <dsp:sp modelId="{3AE7DD6B-E20C-484D-BEAF-54248C015CD5}">
      <dsp:nvSpPr>
        <dsp:cNvPr id="0" name=""/>
        <dsp:cNvSpPr/>
      </dsp:nvSpPr>
      <dsp:spPr>
        <a:xfrm>
          <a:off x="0" y="1704279"/>
          <a:ext cx="2516942" cy="158490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• Центр притяжения жителей  и гостей поселка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• Амфитеатр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• Скульптурные композиции</a:t>
          </a:r>
          <a:endParaRPr lang="ru-RU" sz="1100" b="1" kern="1200" dirty="0"/>
        </a:p>
      </dsp:txBody>
      <dsp:txXfrm>
        <a:off x="368598" y="1936383"/>
        <a:ext cx="1779746" cy="11206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7BCD7-388C-40CA-A268-22B6690F408D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1E327-4AAC-492F-ACC1-81632FC9F7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611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1E327-4AAC-492F-ACC1-81632FC9F7C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319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311F-270D-4276-A8DB-28DAF31A30F4}" type="datetime1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319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F4B9E-B8A3-4AEC-AA48-5D283BC94C29}" type="datetime1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656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6366F-0CD2-43A7-8D3C-15A26F9543B8}" type="datetime1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017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A1915-8690-4F49-863C-1112F7E71104}" type="datetime1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315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D5DC3-E24F-4248-865B-41F13D3B48B4}" type="datetime1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046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A621E-71A0-47C8-A2FE-439261A66684}" type="datetime1">
              <a:rPr lang="ru-RU" smtClean="0"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867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79C73-9467-4830-A43A-F08582784A71}" type="datetime1">
              <a:rPr lang="ru-RU" smtClean="0"/>
              <a:t>17.03.2020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969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51623-F5AE-4072-8599-92B4E732DF6B}" type="datetime1">
              <a:rPr lang="ru-RU" smtClean="0"/>
              <a:t>17.03.2020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938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106EF-5D9F-4644-9709-8C390D8C40FD}" type="datetime1">
              <a:rPr lang="ru-RU" smtClean="0"/>
              <a:t>17.03.2020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733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87FEF-ABD3-41DD-9929-374D30F18CB4}" type="datetime1">
              <a:rPr lang="ru-RU" smtClean="0"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887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62D80-B7B0-43F1-8033-13815401E39E}" type="datetime1">
              <a:rPr lang="ru-RU" smtClean="0"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024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15D94-C60A-47E4-B8C2-99EECA48477F}" type="datetime1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D9861-7CF6-44C9-98E7-3CD8FCC4B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37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1623" y="6381329"/>
            <a:ext cx="9144000" cy="476672"/>
          </a:xfrm>
          <a:prstGeom prst="rect">
            <a:avLst/>
          </a:prstGeom>
          <a:solidFill>
            <a:srgbClr val="E95C0C"/>
          </a:solidFill>
          <a:ln>
            <a:solidFill>
              <a:srgbClr val="E95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2260" y="4971280"/>
            <a:ext cx="9144000" cy="1347179"/>
          </a:xfrm>
          <a:prstGeom prst="rect">
            <a:avLst/>
          </a:prstGeom>
          <a:solidFill>
            <a:srgbClr val="E95C0C"/>
          </a:solidFill>
          <a:ln>
            <a:solidFill>
              <a:srgbClr val="E95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624" y="6373480"/>
            <a:ext cx="5663744" cy="484520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#</a:t>
            </a:r>
            <a:r>
              <a:rPr lang="ru-RU" sz="18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ЖКХменяется                                      </a:t>
            </a:r>
            <a:r>
              <a:rPr lang="en-US" sz="18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#</a:t>
            </a:r>
            <a:r>
              <a:rPr lang="ru-RU" sz="18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КомфортнаяЮгра</a:t>
            </a:r>
            <a:endParaRPr lang="ru-RU" sz="18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26" name="Picture 2" descr="C:\Users\rizaeva\Desktop\РЦК\Фирменный стиль\Баннер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" b="15601"/>
          <a:stretch/>
        </p:blipFill>
        <p:spPr bwMode="auto">
          <a:xfrm>
            <a:off x="-11623" y="616744"/>
            <a:ext cx="9192135" cy="434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907941" y="6373480"/>
            <a:ext cx="2207359" cy="484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#</a:t>
            </a:r>
            <a:r>
              <a:rPr lang="ru-RU" sz="18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Городаменяются</a:t>
            </a:r>
            <a:endParaRPr lang="ru-RU" sz="18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-37632"/>
            <a:ext cx="9144000" cy="654376"/>
          </a:xfrm>
          <a:prstGeom prst="rect">
            <a:avLst/>
          </a:prstGeom>
          <a:solidFill>
            <a:srgbClr val="00A6B7">
              <a:alpha val="98039"/>
            </a:srgbClr>
          </a:solidFill>
          <a:ln>
            <a:solidFill>
              <a:srgbClr val="00A6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4971996"/>
            <a:ext cx="9143999" cy="13373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ФЕДЕРАЛЬНЫЙ ПРОЕКТ</a:t>
            </a:r>
          </a:p>
          <a:p>
            <a:pPr>
              <a:lnSpc>
                <a:spcPts val="1600"/>
              </a:lnSpc>
            </a:pPr>
            <a:r>
              <a:rPr lang="ru-RU" sz="18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«ФОРМИРОВАНИЕ КОМФОРТНОЙ ГОРОДСКОЙ СРЕДЫ</a:t>
            </a:r>
            <a:r>
              <a:rPr lang="ru-RU" sz="18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»</a:t>
            </a:r>
          </a:p>
          <a:p>
            <a:pPr>
              <a:lnSpc>
                <a:spcPts val="1600"/>
              </a:lnSpc>
            </a:pPr>
            <a:endParaRPr lang="ru-RU" sz="18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ts val="1600"/>
              </a:lnSpc>
            </a:pPr>
            <a:r>
              <a:rPr lang="ru-RU" sz="16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БЛАГОУСТРОЙСТВО  НАБЕРЕЖНОЙ  РЕКИ «ОКУНЕВКА» </a:t>
            </a:r>
          </a:p>
          <a:p>
            <a:pPr>
              <a:lnSpc>
                <a:spcPts val="1800"/>
              </a:lnSpc>
            </a:pPr>
            <a:r>
              <a:rPr lang="ru-RU" sz="16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В  П.Г.Т. ИЗЛУЧИНСК</a:t>
            </a:r>
            <a:endParaRPr lang="ru-RU" sz="1600" b="1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20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Заголовок 1"/>
          <p:cNvSpPr txBox="1">
            <a:spLocks/>
          </p:cNvSpPr>
          <p:nvPr/>
        </p:nvSpPr>
        <p:spPr>
          <a:xfrm>
            <a:off x="442070" y="1268760"/>
            <a:ext cx="5328592" cy="207600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just">
              <a:spcBef>
                <a:spcPct val="0"/>
              </a:spcBef>
            </a:pP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Рейтинговое голосование на объекты 2020 года планируется провести в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сроки и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 порядке установленными методическими рекомендациями в период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октябрь-ноябрь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2019 года.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6633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ИНФОРМАЦИЯ О ВОВЛЕЧЕНИИ НАСЕЛЕНИЯ В ПРОЦЕСС БЛАГОУСТРОЙСТВА</a:t>
            </a:r>
            <a:endParaRPr lang="ru-RU" sz="2000" b="1" dirty="0">
              <a:solidFill>
                <a:srgbClr val="00A6B7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10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692696"/>
            <a:ext cx="4212468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7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Заголовок 1"/>
          <p:cNvSpPr txBox="1">
            <a:spLocks/>
          </p:cNvSpPr>
          <p:nvPr/>
        </p:nvSpPr>
        <p:spPr>
          <a:xfrm>
            <a:off x="415321" y="1196752"/>
            <a:ext cx="8350696" cy="280076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lvl="1" indent="-285750" algn="just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Вся территория доступна для маломобильной категории горожан: для колясочников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беременных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женщин, пожилых людей и детских колясок перепад высот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решен нормативными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уклонами (пандусы). Для категории слепых, слабовидящих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применены контрастные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выделения опасных участков (покрытие территории разной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фактуры                            и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контрастных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тонов). </a:t>
            </a:r>
          </a:p>
          <a:p>
            <a:pPr marL="285750" lvl="1" indent="-285750" algn="just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ru-RU" sz="1600" dirty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lvl="1" indent="-285750" algn="just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Согласно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федеральным и местным нормативным требованиям в сфере экологии,</a:t>
            </a:r>
          </a:p>
          <a:p>
            <a:pPr marL="0" lvl="1" algn="just">
              <a:spcBef>
                <a:spcPct val="0"/>
              </a:spcBef>
            </a:pP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 на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территории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набережной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будет осуществляться раздельный сбор и сортировка отходов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marL="0" lvl="1" algn="just">
              <a:spcBef>
                <a:spcPct val="0"/>
              </a:spcBef>
            </a:pP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285750" lvl="1" indent="-285750" algn="just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Проектом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предусмотрено применение технологий «умного города»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(ландшафтные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элементы подсветки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).</a:t>
            </a:r>
            <a:endParaRPr lang="ru-RU" sz="1600" dirty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6633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ОПИСАНИЕ ДОПОЛНИТЕЛЬНЫХ МЕРОПРИЯТИЙ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00820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6633"/>
            <a:ext cx="8350696" cy="576064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ОЖИДАЕМЫЕ СОЦИАЛЬНО-ЭКОНОМИЧЕСКИЕ ЭФФЕКТЫ ОТ РЕАЛИЗАЦИИ ПРОЕКТА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9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391378194"/>
              </p:ext>
            </p:extLst>
          </p:nvPr>
        </p:nvGraphicFramePr>
        <p:xfrm>
          <a:off x="755576" y="1075921"/>
          <a:ext cx="7534970" cy="4945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7411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rizaeva\Desktop\РЦК\Фирменный стиль\ГР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7321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5229200"/>
            <a:ext cx="2207359" cy="48452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#</a:t>
            </a:r>
            <a:r>
              <a:rPr lang="ru-RU" sz="24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ЖКХменяется</a:t>
            </a:r>
            <a:endParaRPr lang="ru-RU" sz="24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436096" y="5229200"/>
            <a:ext cx="2592288" cy="4845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#</a:t>
            </a:r>
            <a:r>
              <a:rPr lang="ru-RU" sz="2400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Городаменяются</a:t>
            </a:r>
            <a:endParaRPr lang="ru-RU" sz="24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13538" y="3284984"/>
            <a:ext cx="9143999" cy="13373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ГОРОДСКАЯ СРЕДА</a:t>
            </a:r>
          </a:p>
          <a:p>
            <a:r>
              <a:rPr lang="en-US" sz="20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www.gorsreda86.ugraces.ru</a:t>
            </a:r>
            <a:endParaRPr lang="ru-RU" sz="20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D9861-7CF6-44C9-98E7-3CD8FCC4B0B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86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6633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ОБЩАЯ ИНФОРМАЦИЯ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620688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Заголовок 1"/>
          <p:cNvSpPr txBox="1">
            <a:spLocks/>
          </p:cNvSpPr>
          <p:nvPr/>
        </p:nvSpPr>
        <p:spPr>
          <a:xfrm>
            <a:off x="342730" y="908720"/>
            <a:ext cx="8350696" cy="6782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Проект по благоустройству территории</a:t>
            </a:r>
          </a:p>
          <a:p>
            <a:r>
              <a:rPr lang="ru-RU" sz="1600" b="1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«Благоустройство  набережной  реки «</a:t>
            </a:r>
            <a:r>
              <a:rPr lang="ru-RU" sz="1600" b="1" dirty="0" err="1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</a:t>
            </a:r>
            <a:r>
              <a:rPr lang="ru-RU" sz="1600" b="1" dirty="0" err="1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куневка</a:t>
            </a:r>
            <a:r>
              <a:rPr lang="ru-RU" sz="1600" b="1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» в  </a:t>
            </a:r>
            <a:r>
              <a:rPr lang="ru-RU" sz="1600" b="1" dirty="0" err="1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п.г.т</a:t>
            </a:r>
            <a:r>
              <a:rPr lang="ru-RU" sz="1600" b="1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ru-RU" sz="1600" b="1" dirty="0" err="1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Излучинск</a:t>
            </a:r>
            <a:r>
              <a:rPr lang="ru-RU" sz="1600" b="1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»</a:t>
            </a:r>
          </a:p>
          <a:p>
            <a:endParaRPr lang="ru-RU" sz="1600" dirty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51520" y="1217676"/>
            <a:ext cx="3200634" cy="5146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   В административном 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отношении  объект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проектирования расположен 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между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кварталами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01:01 и 01:09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            </a:t>
            </a:r>
            <a:r>
              <a:rPr lang="ru-RU" sz="1400" dirty="0" err="1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пгт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ru-RU" sz="1400" dirty="0" err="1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Излучинск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Нижневартовского района, ХМАО-Югра. </a:t>
            </a:r>
          </a:p>
          <a:p>
            <a:pPr algn="just"/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    Набережная расположена в 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северной  части  </a:t>
            </a:r>
            <a:r>
              <a:rPr lang="ru-RU" sz="1400" dirty="0" err="1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пгт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 </a:t>
            </a:r>
            <a:r>
              <a:rPr lang="ru-RU" sz="1400" dirty="0" err="1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Излучинск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 имеет  вытянутую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протяженную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форму, вдоль реки </a:t>
            </a:r>
            <a:r>
              <a:rPr lang="ru-RU" sz="1400" dirty="0" err="1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Окуневка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Ширина набережной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составляет в среднем 22 м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протяженность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613 м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</a:p>
          <a:p>
            <a:pPr algn="just"/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   Площадь земельного участка в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условных границах благоустройства – 1,5365 га. </a:t>
            </a:r>
          </a:p>
          <a:p>
            <a:pPr algn="just"/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   Участок 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является  территорией  общего  пользования (зона  акваторий АЗ1000)  и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ограничен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</a:p>
          <a:p>
            <a:pPr algn="just"/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 с  северо-восточной  стороны – 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              ул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 Набережная  и  далее  зоной  </a:t>
            </a:r>
            <a:r>
              <a:rPr lang="ru-RU" sz="1400" dirty="0" err="1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среднеэтажной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жилой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застройки; </a:t>
            </a:r>
          </a:p>
          <a:p>
            <a:pPr algn="just"/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с юго-западной – рекой </a:t>
            </a:r>
            <a:r>
              <a:rPr lang="ru-RU" sz="1400" dirty="0" err="1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Окуневка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7" r="2786"/>
          <a:stretch/>
        </p:blipFill>
        <p:spPr bwMode="auto">
          <a:xfrm>
            <a:off x="3598985" y="1628800"/>
            <a:ext cx="5273880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689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ОБЩАЯ ИНФОРМАЦИЯ</a:t>
            </a:r>
            <a:endParaRPr lang="ru-RU" sz="2000" b="1" dirty="0">
              <a:solidFill>
                <a:srgbClr val="00A6B7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Заголовок 1"/>
          <p:cNvSpPr txBox="1">
            <a:spLocks/>
          </p:cNvSpPr>
          <p:nvPr/>
        </p:nvSpPr>
        <p:spPr>
          <a:xfrm>
            <a:off x="415321" y="1196752"/>
            <a:ext cx="8205516" cy="3456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+mj-lt"/>
              <a:buAutoNum type="arabicPeriod"/>
            </a:pPr>
            <a:endParaRPr lang="ru-RU" sz="1600" dirty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ru-RU" sz="1600" b="1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Цель: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благоустройство общественной территории: набережной 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реки «</a:t>
            </a:r>
            <a:r>
              <a:rPr lang="ru-RU" sz="1600" dirty="0" err="1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Окуневка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» в                     </a:t>
            </a:r>
            <a:r>
              <a:rPr lang="ru-RU" sz="1600" dirty="0" err="1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п.г.т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ru-RU" sz="1600" dirty="0" err="1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Излучинск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»  для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улучшения внешнего облика набережной и создание  </a:t>
            </a: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максимально  благоприятных  и  комфортных  условий  для 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пребывания всех категорий граждан. 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ru-RU" sz="1600" b="1" dirty="0" smtClean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ru-RU" sz="1600" b="1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Задачи</a:t>
            </a:r>
            <a:r>
              <a:rPr lang="ru-RU" sz="1600" b="1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pPr algn="just"/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1.  Выполнить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устройство разных типов покрытий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(велодорожки,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пешеходные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тротуары).</a:t>
            </a:r>
          </a:p>
          <a:p>
            <a:pPr algn="just"/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Выполнить архитектурно-скульптурные композиции, в том числе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открытый амфитеатр, малых архитектурных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форм,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смотровых площадок.</a:t>
            </a:r>
          </a:p>
          <a:p>
            <a:pPr algn="just"/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Обеспечить удобный доступ на территорию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набережной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для жителей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поселка, включая маломобильные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группы населения.</a:t>
            </a:r>
            <a:endParaRPr lang="ru-RU" sz="1600" dirty="0">
              <a:solidFill>
                <a:srgbClr val="575756"/>
              </a:solidFill>
              <a:latin typeface="Calibri Light" panose="020F0302020204030204" pitchFamily="34" charset="0"/>
              <a:ea typeface="+mj-ea"/>
              <a:cs typeface="Calibri Light" panose="020F0302020204030204" pitchFamily="34" charset="0"/>
            </a:endParaRPr>
          </a:p>
          <a:p>
            <a:pPr marL="342900" indent="-342900" algn="l">
              <a:buFont typeface="+mj-lt"/>
              <a:buAutoNum type="arabicPeriod"/>
            </a:pPr>
            <a:endParaRPr lang="ru-RU" sz="1600" dirty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2730" y="1115452"/>
            <a:ext cx="8310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575756"/>
                </a:solidFill>
                <a:latin typeface="Calibri Light" panose="020F0302020204030204" pitchFamily="34" charset="0"/>
              </a:rPr>
              <a:t>Цели и задачи проекта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5362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9357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ОБЩАЯ ИНФОРМАЦИЯ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2730" y="836712"/>
            <a:ext cx="8310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rgbClr val="575756"/>
                </a:solidFill>
                <a:latin typeface="+mj-lt"/>
                <a:ea typeface="BatangChe" panose="02030609000101010101" pitchFamily="49" charset="-127"/>
              </a:rPr>
              <a:t>Фотофиксация</a:t>
            </a:r>
            <a:r>
              <a:rPr lang="ru-RU" b="1" dirty="0" smtClean="0">
                <a:solidFill>
                  <a:srgbClr val="575756"/>
                </a:solidFill>
                <a:latin typeface="+mj-lt"/>
                <a:ea typeface="BatangChe" panose="02030609000101010101" pitchFamily="49" charset="-127"/>
              </a:rPr>
              <a:t> текущей ситуации</a:t>
            </a:r>
            <a:endParaRPr lang="ru-RU" b="1" dirty="0">
              <a:latin typeface="+mj-lt"/>
              <a:ea typeface="BatangChe" panose="02030609000101010101" pitchFamily="49" charset="-127"/>
            </a:endParaRPr>
          </a:p>
        </p:txBody>
      </p:sp>
      <p:pic>
        <p:nvPicPr>
          <p:cNvPr id="1026" name="Picture 2" descr="\\192.168.10.60\obmen2\4_Отдел документационной и общей работы\И.А. Колпикова\Излучинск Конкурс\ГОТОВЫЕ ПРОЕКТЫ\ФОТО\DSC_937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30" r="9817" b="2300"/>
          <a:stretch/>
        </p:blipFill>
        <p:spPr bwMode="auto">
          <a:xfrm>
            <a:off x="4886237" y="1268760"/>
            <a:ext cx="3890665" cy="2438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192.168.10.60\obmen2\4_Отдел документационной и общей работы\И.А. Колпикова\Излучинск Конкурс\ГОТОВЫЕ ПРОЕКТЫ\ФОТО\DSC_937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2" t="3988" b="15331"/>
          <a:stretch/>
        </p:blipFill>
        <p:spPr bwMode="auto">
          <a:xfrm>
            <a:off x="611560" y="1270883"/>
            <a:ext cx="3913162" cy="243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8"/>
          <a:stretch/>
        </p:blipFill>
        <p:spPr>
          <a:xfrm>
            <a:off x="611560" y="3863171"/>
            <a:ext cx="3896422" cy="23021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64"/>
          <a:stretch/>
        </p:blipFill>
        <p:spPr>
          <a:xfrm>
            <a:off x="4860032" y="3863170"/>
            <a:ext cx="3996679" cy="226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17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ОПИСАНИЕ КОНЦЕПТУАЛЬНЫХ И ПРОЕКТНЫХ РЕШЕНИЙ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5608" y="1187460"/>
            <a:ext cx="8310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575756"/>
                </a:solidFill>
                <a:latin typeface="Calibri Light" panose="020F0302020204030204" pitchFamily="34" charset="0"/>
              </a:rPr>
              <a:t>Дизайн-проект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34"/>
          <a:stretch/>
        </p:blipFill>
        <p:spPr>
          <a:xfrm>
            <a:off x="658851" y="1888570"/>
            <a:ext cx="2465076" cy="16322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0"/>
          <a:stretch/>
        </p:blipFill>
        <p:spPr>
          <a:xfrm>
            <a:off x="3491880" y="4083071"/>
            <a:ext cx="2448272" cy="16501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97"/>
          <a:stretch/>
        </p:blipFill>
        <p:spPr>
          <a:xfrm>
            <a:off x="3491880" y="1887569"/>
            <a:ext cx="2448272" cy="16213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7" b="7183"/>
          <a:stretch/>
        </p:blipFill>
        <p:spPr>
          <a:xfrm>
            <a:off x="658851" y="4083071"/>
            <a:ext cx="2465076" cy="16096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8"/>
          <a:stretch/>
        </p:blipFill>
        <p:spPr>
          <a:xfrm>
            <a:off x="6242857" y="1881511"/>
            <a:ext cx="2430647" cy="16532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3"/>
          <a:stretch/>
        </p:blipFill>
        <p:spPr>
          <a:xfrm>
            <a:off x="6242857" y="4083071"/>
            <a:ext cx="2438501" cy="164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72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ОПИСАНИЕ КОНЦЕПТУАЛЬНЫХ И ПРОЕКТНЫХ РЕШЕНИЙ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5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2730" y="899428"/>
            <a:ext cx="8310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575756"/>
                </a:solidFill>
                <a:latin typeface="Calibri Light" panose="020F0302020204030204" pitchFamily="34" charset="0"/>
              </a:rPr>
              <a:t>Схема благоустраиваемой территории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" t="9914" r="16539" b="31162"/>
          <a:stretch/>
        </p:blipFill>
        <p:spPr>
          <a:xfrm>
            <a:off x="467544" y="1268760"/>
            <a:ext cx="8136904" cy="1047879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515152" y="2348880"/>
            <a:ext cx="8169680" cy="39604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just">
              <a:spcBef>
                <a:spcPct val="0"/>
              </a:spcBef>
            </a:pP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новое мощение тротуаров нижнего и верхнего яруса набережной с устройством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велодорожки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 ее верхней части; </a:t>
            </a:r>
          </a:p>
          <a:p>
            <a:pPr marL="0" lvl="1" algn="just">
              <a:spcBef>
                <a:spcPct val="0"/>
              </a:spcBef>
            </a:pP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 устройство  смотровых (рекреационных)  площадок  и  каскадных  элементов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благоустройства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; </a:t>
            </a:r>
          </a:p>
          <a:p>
            <a:pPr marL="0" lvl="1" algn="just">
              <a:spcBef>
                <a:spcPct val="0"/>
              </a:spcBef>
            </a:pP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реконструкция существующих лестниц; </a:t>
            </a:r>
          </a:p>
          <a:p>
            <a:pPr marL="0" lvl="1" algn="just">
              <a:spcBef>
                <a:spcPct val="0"/>
              </a:spcBef>
            </a:pP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спуск с верхнего яруса на нижний для маломобильных групп населения; </a:t>
            </a:r>
          </a:p>
          <a:p>
            <a:pPr marL="0" lvl="1" algn="just">
              <a:spcBef>
                <a:spcPct val="0"/>
              </a:spcBef>
            </a:pP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 устройство амфитеатра на 150 мест; </a:t>
            </a:r>
          </a:p>
          <a:p>
            <a:pPr marL="0" lvl="1" algn="just">
              <a:spcBef>
                <a:spcPct val="0"/>
              </a:spcBef>
            </a:pP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размещение спасательных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трапов; </a:t>
            </a:r>
            <a:endParaRPr lang="ru-RU" sz="1400" dirty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1" algn="just">
              <a:spcBef>
                <a:spcPct val="0"/>
              </a:spcBef>
            </a:pP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разработка современного и эффективного освещения нижнего и верхнего яруса; </a:t>
            </a:r>
          </a:p>
          <a:p>
            <a:pPr marL="0" lvl="1" algn="just">
              <a:spcBef>
                <a:spcPct val="0"/>
              </a:spcBef>
            </a:pP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размещение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скамеек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урн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marL="0" lvl="1" algn="just">
              <a:spcBef>
                <a:spcPct val="0"/>
              </a:spcBef>
            </a:pPr>
            <a:endParaRPr lang="ru-RU" sz="1400" dirty="0" smtClean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1" algn="just">
              <a:spcBef>
                <a:spcPct val="0"/>
              </a:spcBef>
            </a:pP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 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верхней  части  набережной  проектом  предусматривается  устройство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велодорожки 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смежно  с  тротуаром  и  отделенной  от  проезжей  части  ул.  Набережная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газоном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endParaRPr lang="ru-RU" sz="1400" dirty="0" smtClean="0">
              <a:solidFill>
                <a:srgbClr val="57575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1" algn="just">
              <a:spcBef>
                <a:spcPct val="0"/>
              </a:spcBef>
            </a:pP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 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нижней  части  набережной,  соответствуя  общему  новому  стилю,  а  также  в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целях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удобства и комфортности принято решение выполнить тротуар в криволинейном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исполнении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 увязав  ритм  плавных  дугообразных  сегментов  с  перекликающимися  в </a:t>
            </a:r>
            <a:r>
              <a:rPr lang="ru-RU" sz="14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таком  </a:t>
            </a:r>
            <a:r>
              <a:rPr lang="ru-RU" sz="14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же  ритме  новыми  газонами-цветниками  плавной  формы.  </a:t>
            </a:r>
          </a:p>
        </p:txBody>
      </p:sp>
    </p:spTree>
    <p:extLst>
      <p:ext uri="{BB962C8B-B14F-4D97-AF65-F5344CB8AC3E}">
        <p14:creationId xmlns:p14="http://schemas.microsoft.com/office/powerpoint/2010/main" val="412776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ОПИСАНИЕ КОНЦЕПТУАЛЬНЫХ И ПРОЕКТНЫХ РЕШЕНИЙ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</a:t>
            </a: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3289"/>
              </p:ext>
            </p:extLst>
          </p:nvPr>
        </p:nvGraphicFramePr>
        <p:xfrm>
          <a:off x="459518" y="1124744"/>
          <a:ext cx="8117120" cy="25922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40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6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047"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>
                          <a:solidFill>
                            <a:srgbClr val="575756"/>
                          </a:solidFill>
                          <a:latin typeface="Calibri Light" panose="020F0302020204030204" pitchFamily="34" charset="0"/>
                          <a:ea typeface="+mj-ea"/>
                          <a:cs typeface="Calibri Light" panose="020F0302020204030204" pitchFamily="34" charset="0"/>
                        </a:rPr>
                        <a:t>Технико-экономический показатель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kern="1200" dirty="0">
                          <a:solidFill>
                            <a:srgbClr val="575756"/>
                          </a:solidFill>
                          <a:latin typeface="Calibri Light" panose="020F0302020204030204" pitchFamily="34" charset="0"/>
                          <a:ea typeface="+mj-ea"/>
                          <a:cs typeface="Calibri Light" panose="020F0302020204030204" pitchFamily="34" charset="0"/>
                        </a:rPr>
                        <a:t>Значение</a:t>
                      </a:r>
                      <a:r>
                        <a:rPr lang="ru-RU" b="0" dirty="0">
                          <a:solidFill>
                            <a:srgbClr val="9D9D9C"/>
                          </a:solidFill>
                        </a:rPr>
                        <a:t>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Площадь территории в условных границах проектирования (га)</a:t>
                      </a:r>
                      <a:endParaRPr lang="ru-RU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1,5365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Площадь тротуаров и площадок  (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</a:t>
                      </a:r>
                      <a:r>
                        <a:rPr lang="ru-RU" sz="1600" kern="1200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)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4761,0</a:t>
                      </a:r>
                      <a:endParaRPr lang="ru-RU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Площадь велодорожек (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</a:t>
                      </a:r>
                      <a:r>
                        <a:rPr lang="ru-RU" sz="1600" kern="1200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)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923,0</a:t>
                      </a:r>
                      <a:endParaRPr lang="ru-RU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Площадь бетонных откосов (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</a:t>
                      </a:r>
                      <a:r>
                        <a:rPr lang="ru-RU" sz="1600" kern="1200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)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3955,0</a:t>
                      </a:r>
                      <a:endParaRPr lang="ru-RU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Площадь озеленения (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</a:t>
                      </a:r>
                      <a:r>
                        <a:rPr lang="ru-RU" sz="1600" kern="1200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)</a:t>
                      </a:r>
                      <a:endParaRPr lang="ru-RU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5624,0</a:t>
                      </a:r>
                      <a:endParaRPr lang="ru-RU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765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Заголовок 1"/>
          <p:cNvSpPr txBox="1">
            <a:spLocks/>
          </p:cNvSpPr>
          <p:nvPr/>
        </p:nvSpPr>
        <p:spPr>
          <a:xfrm>
            <a:off x="451156" y="980728"/>
            <a:ext cx="8169680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just">
              <a:spcBef>
                <a:spcPct val="0"/>
              </a:spcBef>
            </a:pP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  Реализация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проекта осуществляется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 рамках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муниципальной программы «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Формирование городской комфортной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среды в муниципальном образовании 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городское поселение </a:t>
            </a:r>
            <a:r>
              <a:rPr lang="ru-RU" sz="1600" dirty="0" err="1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Излучинск</a:t>
            </a:r>
            <a:r>
              <a:rPr lang="ru-RU" sz="1600" dirty="0" smtClean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на 2018-2024 </a:t>
            </a:r>
            <a:r>
              <a:rPr lang="ru-RU" sz="1600" dirty="0">
                <a:solidFill>
                  <a:srgbClr val="57575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годы».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ОПИСАНИЕ КОНЦЕПТУАЛЬНЫХ И ПРОЕКТНЫХ РЕШЕНИЙ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</a:t>
            </a: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501124"/>
              </p:ext>
            </p:extLst>
          </p:nvPr>
        </p:nvGraphicFramePr>
        <p:xfrm>
          <a:off x="559336" y="2276872"/>
          <a:ext cx="7757080" cy="3804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2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1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57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57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57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57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0042">
                <a:tc rowSpan="3"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/>
                        <a:t>НАИМЕНОВАНИЕ</a:t>
                      </a:r>
                      <a:endParaRPr lang="ru-RU" sz="1600" b="0" kern="1200" dirty="0">
                        <a:solidFill>
                          <a:srgbClr val="575756"/>
                        </a:solidFill>
                        <a:latin typeface="Calibri Light" panose="020F0302020204030204" pitchFamily="34" charset="0"/>
                        <a:ea typeface="+mj-ea"/>
                        <a:cs typeface="Calibri Light" panose="020F0302020204030204" pitchFamily="34" charset="0"/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/>
                        <a:t>Дата реализации</a:t>
                      </a:r>
                      <a:endParaRPr lang="ru-RU" b="0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2">
                <a:tc vMerge="1">
                  <a:txBody>
                    <a:bodyPr/>
                    <a:lstStyle/>
                    <a:p>
                      <a:pPr algn="ctr"/>
                      <a:endParaRPr lang="ru-RU" sz="1600" b="0" kern="1200" dirty="0">
                        <a:solidFill>
                          <a:srgbClr val="575756"/>
                        </a:solidFill>
                        <a:latin typeface="Calibri Light" panose="020F0302020204030204" pitchFamily="34" charset="0"/>
                        <a:ea typeface="+mj-ea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месяцы</a:t>
                      </a:r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2">
                <a:tc vMerge="1">
                  <a:txBody>
                    <a:bodyPr/>
                    <a:lstStyle/>
                    <a:p>
                      <a:pPr algn="ctr"/>
                      <a:endParaRPr lang="ru-RU" sz="1600" b="0" kern="1200" dirty="0">
                        <a:solidFill>
                          <a:srgbClr val="575756"/>
                        </a:solidFill>
                        <a:latin typeface="Calibri Light" panose="020F0302020204030204" pitchFamily="34" charset="0"/>
                        <a:ea typeface="+mj-ea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2</a:t>
                      </a:r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3</a:t>
                      </a:r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4</a:t>
                      </a:r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5</a:t>
                      </a:r>
                      <a:endParaRPr lang="ru-RU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606">
                <a:tc gridSpan="6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9D9D9C"/>
                          </a:solidFill>
                        </a:rPr>
                        <a:t>I </a:t>
                      </a:r>
                      <a:r>
                        <a:rPr lang="ru-RU" dirty="0" smtClean="0">
                          <a:solidFill>
                            <a:srgbClr val="9D9D9C"/>
                          </a:solidFill>
                        </a:rPr>
                        <a:t>Подготовительный период</a:t>
                      </a:r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9D9D9C"/>
                          </a:solidFill>
                        </a:rPr>
                        <a:t>Демонтажные работы</a:t>
                      </a:r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9D9D9C"/>
                          </a:solidFill>
                        </a:rPr>
                        <a:t>Вертикальная планировка </a:t>
                      </a:r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860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9D9D9C"/>
                          </a:solidFill>
                        </a:rPr>
                        <a:t>Временные здания и сооружения</a:t>
                      </a:r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4888"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9D9D9C"/>
                          </a:solidFill>
                        </a:rPr>
                        <a:t>II </a:t>
                      </a:r>
                      <a:r>
                        <a:rPr lang="ru-RU" dirty="0" smtClean="0">
                          <a:solidFill>
                            <a:srgbClr val="9D9D9C"/>
                          </a:solidFill>
                        </a:rPr>
                        <a:t>Основной период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488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9D9D9C"/>
                          </a:solidFill>
                        </a:rPr>
                        <a:t>Благоустройство набережной</a:t>
                      </a:r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458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9D9D9C"/>
                          </a:solidFill>
                        </a:rPr>
                        <a:t>Наружное освещение </a:t>
                      </a:r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342730" y="899428"/>
            <a:ext cx="8310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575756"/>
                </a:solidFill>
                <a:latin typeface="Calibri Light" panose="020F0302020204030204" pitchFamily="34" charset="0"/>
              </a:rPr>
              <a:t>Сроки и этапы реализации проекта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2089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350696" cy="576064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ИНФОРМАЦИЯ ОБ ИСТОЧНИКАХ ФИНАНСИРОВАНИЯ ПРОЕКТА</a:t>
            </a:r>
            <a:endParaRPr lang="ru-RU" sz="2000" b="1" dirty="0">
              <a:solidFill>
                <a:srgbClr val="00A6B7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"/>
          <a:stretch/>
        </p:blipFill>
        <p:spPr>
          <a:xfrm>
            <a:off x="5832533" y="6126343"/>
            <a:ext cx="2788303" cy="7316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3123927" y="6129357"/>
            <a:ext cx="2708606" cy="7316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r="2175"/>
          <a:stretch/>
        </p:blipFill>
        <p:spPr>
          <a:xfrm>
            <a:off x="415321" y="6129357"/>
            <a:ext cx="2708606" cy="731657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415321" y="764704"/>
            <a:ext cx="8205515" cy="0"/>
          </a:xfrm>
          <a:prstGeom prst="line">
            <a:avLst/>
          </a:prstGeom>
          <a:ln>
            <a:solidFill>
              <a:srgbClr val="E9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8620836" y="6207153"/>
            <a:ext cx="504056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00A6B7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</a:t>
            </a: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076954"/>
              </p:ext>
            </p:extLst>
          </p:nvPr>
        </p:nvGraphicFramePr>
        <p:xfrm>
          <a:off x="539552" y="1135973"/>
          <a:ext cx="8004758" cy="2149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81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3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33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Источник </a:t>
                      </a:r>
                    </a:p>
                    <a:p>
                      <a:pPr algn="ctr"/>
                      <a:r>
                        <a:rPr lang="ru-RU" sz="16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финансирования</a:t>
                      </a:r>
                      <a:endParaRPr lang="ru-RU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 Light" panose="020F0302020204030204" pitchFamily="34" charset="0"/>
                        <a:ea typeface="+mj-ea"/>
                        <a:cs typeface="Calibri Light" panose="020F030202020403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Объем финансирования,</a:t>
                      </a:r>
                    </a:p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тыс. руб.</a:t>
                      </a:r>
                      <a:endParaRPr lang="ru-RU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Доля 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финансирования, %</a:t>
                      </a:r>
                      <a:endParaRPr lang="ru-RU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31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Федеральный бюджет</a:t>
                      </a:r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031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Региональный бюджет</a:t>
                      </a:r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031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Муниципальный бюджет</a:t>
                      </a:r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0</a:t>
                      </a:r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D9D9C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490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1166</TotalTime>
  <Words>706</Words>
  <Application>Microsoft Office PowerPoint</Application>
  <PresentationFormat>Экран (4:3)</PresentationFormat>
  <Paragraphs>128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BatangChe</vt:lpstr>
      <vt:lpstr>Arial</vt:lpstr>
      <vt:lpstr>Calibri</vt:lpstr>
      <vt:lpstr>Calibri Light</vt:lpstr>
      <vt:lpstr>Wingdings</vt:lpstr>
      <vt:lpstr>Тема Office</vt:lpstr>
      <vt:lpstr>#ЖКХменяется                                      #КомфортнаяЮгра</vt:lpstr>
      <vt:lpstr>ОБЩАЯ ИНФОРМАЦИЯ</vt:lpstr>
      <vt:lpstr>ОБЩАЯ ИНФОРМАЦИЯ</vt:lpstr>
      <vt:lpstr>ОБЩАЯ ИНФОРМАЦИЯ</vt:lpstr>
      <vt:lpstr>ОПИСАНИЕ КОНЦЕПТУАЛЬНЫХ И ПРОЕКТНЫХ РЕШЕНИЙ</vt:lpstr>
      <vt:lpstr>ОПИСАНИЕ КОНЦЕПТУАЛЬНЫХ И ПРОЕКТНЫХ РЕШЕНИЙ</vt:lpstr>
      <vt:lpstr>ОПИСАНИЕ КОНЦЕПТУАЛЬНЫХ И ПРОЕКТНЫХ РЕШЕНИЙ</vt:lpstr>
      <vt:lpstr>ОПИСАНИЕ КОНЦЕПТУАЛЬНЫХ И ПРОЕКТНЫХ РЕШЕНИЙ</vt:lpstr>
      <vt:lpstr>ИНФОРМАЦИЯ ОБ ИСТОЧНИКАХ ФИНАНСИРОВАНИЯ ПРОЕКТА</vt:lpstr>
      <vt:lpstr>ИНФОРМАЦИЯ О ВОВЛЕЧЕНИИ НАСЕЛЕНИЯ В ПРОЦЕСС БЛАГОУСТРОЙСТВА</vt:lpstr>
      <vt:lpstr>ОПИСАНИЕ ДОПОЛНИТЕЛЬНЫХ МЕРОПРИЯТИЙ </vt:lpstr>
      <vt:lpstr>ОЖИДАЕМЫЕ СОЦИАЛЬНО-ЭКОНОМИЧЕСКИЕ ЭФФЕКТЫ ОТ РЕАЛИЗАЦИИ ПРОЕКТА</vt:lpstr>
      <vt:lpstr>#ЖКХменяется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#ЖКХменяется</dc:title>
  <dc:creator>Камила Ризаева</dc:creator>
  <cp:lastModifiedBy>Popovatn</cp:lastModifiedBy>
  <cp:revision>53</cp:revision>
  <dcterms:created xsi:type="dcterms:W3CDTF">2018-12-18T11:17:04Z</dcterms:created>
  <dcterms:modified xsi:type="dcterms:W3CDTF">2020-03-17T07:07:49Z</dcterms:modified>
</cp:coreProperties>
</file>